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9100457692"/>
          <c:y val="2.20399021399343E-2"/>
          <c:w val="0.70963750879379695"/>
          <c:h val="0.75877491654422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0.50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55-496F-A4AE-5B93D375CB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0.11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55-496F-A4AE-5B93D375CBA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0.02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55-496F-A4AE-5B93D375CB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Alcohol </c:v>
                </c:pt>
                <c:pt idx="1">
                  <c:v>Marijuana </c:v>
                </c:pt>
                <c:pt idx="2">
                  <c:v>Other drug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0.49900596421471199</c:v>
                </c:pt>
                <c:pt idx="1">
                  <c:v>0.10934393638171</c:v>
                </c:pt>
                <c:pt idx="2">
                  <c:v>1.7892644135188901E-2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55-496F-A4AE-5B93D375CB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0.21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55-496F-A4AE-5B93D375CB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0.01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555-496F-A4AE-5B93D375CBA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0.01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555-496F-A4AE-5B93D375CB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Alcohol </c:v>
                </c:pt>
                <c:pt idx="1">
                  <c:v>Marijuana </c:v>
                </c:pt>
                <c:pt idx="2">
                  <c:v>Other drug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0.20540935672514599</c:v>
                </c:pt>
                <c:pt idx="1">
                  <c:v>1.1695906432748499E-2</c:v>
                </c:pt>
                <c:pt idx="2">
                  <c:v>9.5029239766081797E-3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55-496F-A4AE-5B93D375CB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2147288"/>
        <c:axId val="2121371608"/>
      </c:barChart>
      <c:catAx>
        <c:axId val="2122147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Substance</a:t>
                </a:r>
                <a:r>
                  <a:rPr lang="en-US" sz="2000" baseline="0" dirty="0" smtClean="0"/>
                  <a:t> used within the last 30 days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14001849015448201"/>
              <c:y val="0.8977417505137139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121371608"/>
        <c:crosses val="autoZero"/>
        <c:auto val="1"/>
        <c:lblAlgn val="ctr"/>
        <c:lblOffset val="100"/>
        <c:noMultiLvlLbl val="0"/>
      </c:catAx>
      <c:valAx>
        <c:axId val="2121371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1800" dirty="0" smtClean="0"/>
                  <a:t>Proportion</a:t>
                </a:r>
                <a:r>
                  <a:rPr lang="en-US" sz="1800" baseline="0" dirty="0" smtClean="0"/>
                  <a:t> of Cohort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6.2760279495217598E-3"/>
              <c:y val="0.11484734068255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122147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6570543594367995"/>
          <c:y val="0.201643975082057"/>
          <c:w val="0.36877014671351699"/>
          <c:h val="0.36391616506341101"/>
        </c:manualLayout>
      </c:layout>
      <c:overlay val="0"/>
      <c:txPr>
        <a:bodyPr/>
        <a:lstStyle/>
        <a:p>
          <a:pPr>
            <a:defRPr sz="2800" kern="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283C-8573-EA44-B2BE-5017F5FA26D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9167F-010C-CC40-B814-5AD1E65B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6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9167F-010C-CC40-B814-5AD1E65B6C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Prevalence of recent alcohol and substance use in persons with HIV and associations</a:t>
            </a:r>
            <a:br>
              <a:rPr lang="en-US" b="0" dirty="0"/>
            </a:br>
            <a:r>
              <a:rPr lang="en-US" b="0" dirty="0"/>
              <a:t>with HIV care cascade outcomes in South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7430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u="sng" dirty="0" smtClean="0"/>
              <a:t>Adrienne E Shapiro</a:t>
            </a:r>
            <a:r>
              <a:rPr lang="en-US" dirty="0" smtClean="0"/>
              <a:t>, </a:t>
            </a:r>
            <a:r>
              <a:rPr lang="en-US" dirty="0"/>
              <a:t>Sean R </a:t>
            </a:r>
            <a:r>
              <a:rPr lang="en-US" dirty="0" err="1"/>
              <a:t>Galagan</a:t>
            </a:r>
            <a:r>
              <a:rPr lang="en-US" dirty="0" smtClean="0"/>
              <a:t>, </a:t>
            </a:r>
            <a:r>
              <a:rPr lang="en-US" dirty="0"/>
              <a:t>Sabina </a:t>
            </a:r>
            <a:r>
              <a:rPr lang="en-US" dirty="0" err="1"/>
              <a:t>Govere</a:t>
            </a:r>
            <a:r>
              <a:rPr lang="en-US" dirty="0" smtClean="0"/>
              <a:t>, </a:t>
            </a:r>
            <a:r>
              <a:rPr lang="en-US" dirty="0" err="1"/>
              <a:t>Meighan</a:t>
            </a:r>
            <a:r>
              <a:rPr lang="en-US" dirty="0"/>
              <a:t> </a:t>
            </a:r>
            <a:r>
              <a:rPr lang="en-US" dirty="0" err="1"/>
              <a:t>Krows</a:t>
            </a:r>
            <a:r>
              <a:rPr lang="en-US" dirty="0" smtClean="0"/>
              <a:t>, </a:t>
            </a:r>
            <a:r>
              <a:rPr lang="en-US" dirty="0"/>
              <a:t>Hilary </a:t>
            </a:r>
            <a:r>
              <a:rPr lang="en-US" dirty="0" err="1"/>
              <a:t>Thulare</a:t>
            </a:r>
            <a:r>
              <a:rPr lang="en-US" dirty="0" smtClean="0"/>
              <a:t>, </a:t>
            </a:r>
            <a:r>
              <a:rPr lang="en-US" dirty="0"/>
              <a:t>Mohammed-</a:t>
            </a:r>
            <a:r>
              <a:rPr lang="en-US" dirty="0" err="1"/>
              <a:t>Yunus</a:t>
            </a:r>
            <a:r>
              <a:rPr lang="en-US" dirty="0"/>
              <a:t> </a:t>
            </a:r>
            <a:r>
              <a:rPr lang="en-US" dirty="0" err="1"/>
              <a:t>Moosa</a:t>
            </a:r>
            <a:r>
              <a:rPr lang="en-US" dirty="0" smtClean="0"/>
              <a:t>, </a:t>
            </a:r>
            <a:r>
              <a:rPr lang="en-US" dirty="0"/>
              <a:t>Connie L </a:t>
            </a:r>
            <a:r>
              <a:rPr lang="en-US" dirty="0" err="1" smtClean="0"/>
              <a:t>Celum</a:t>
            </a:r>
            <a:r>
              <a:rPr lang="en-US" dirty="0" smtClean="0"/>
              <a:t>, </a:t>
            </a:r>
            <a:r>
              <a:rPr lang="en-US" dirty="0"/>
              <a:t>Paul K </a:t>
            </a:r>
            <a:r>
              <a:rPr lang="en-US" dirty="0" smtClean="0"/>
              <a:t>Drain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707159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46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DrAShapiro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have no conflicts of interest to declare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21362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effects of drug and alcohol use on the HIV Care Cascade in South Africa?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2"/>
            <a:ext cx="8906047" cy="5257798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Globally, alcohol &amp; drug use associated with increased risk of HIV </a:t>
            </a:r>
            <a:r>
              <a:rPr lang="en-GB" b="1" dirty="0" smtClean="0"/>
              <a:t>transmission </a:t>
            </a:r>
            <a:r>
              <a:rPr lang="en-GB" b="1" dirty="0" smtClean="0">
                <a:sym typeface="Wingdings"/>
              </a:rPr>
              <a:t> what about effects on outcomes in PLHIV?</a:t>
            </a: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Drug &amp; alcohol use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worse care cascade outcomes (ART adherence, retention in care, viral suppression, death) in many settings (Europe, North America, LMICs in Asia)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Scarce data from sub-Saharan Africa, none from South Africa. </a:t>
            </a:r>
          </a:p>
          <a:p>
            <a:pPr lvl="1"/>
            <a:r>
              <a:rPr lang="en-GB" sz="3200" dirty="0" smtClean="0"/>
              <a:t>Alcohol &amp; drug </a:t>
            </a:r>
            <a:r>
              <a:rPr lang="en-GB" sz="3200" dirty="0" err="1" smtClean="0"/>
              <a:t>behaviors</a:t>
            </a:r>
            <a:r>
              <a:rPr lang="en-GB" sz="3200" dirty="0" smtClean="0"/>
              <a:t> may be different.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it-IT" dirty="0" err="1" smtClean="0"/>
              <a:t>Used</a:t>
            </a:r>
            <a:r>
              <a:rPr lang="it-IT" dirty="0" smtClean="0"/>
              <a:t> a </a:t>
            </a:r>
            <a:r>
              <a:rPr lang="it-IT" dirty="0" err="1" smtClean="0"/>
              <a:t>well-characterized</a:t>
            </a:r>
            <a:r>
              <a:rPr lang="it-IT" dirty="0" smtClean="0"/>
              <a:t> </a:t>
            </a:r>
            <a:r>
              <a:rPr lang="it-IT" dirty="0" err="1" smtClean="0"/>
              <a:t>longitudinal</a:t>
            </a:r>
            <a:r>
              <a:rPr lang="it-IT" dirty="0" smtClean="0"/>
              <a:t> </a:t>
            </a:r>
            <a:r>
              <a:rPr lang="it-IT" dirty="0" err="1" smtClean="0"/>
              <a:t>cohort</a:t>
            </a:r>
            <a:r>
              <a:rPr lang="it-IT" dirty="0" smtClean="0"/>
              <a:t> of HIV+ </a:t>
            </a:r>
            <a:r>
              <a:rPr lang="it-IT" dirty="0" err="1" smtClean="0"/>
              <a:t>adults</a:t>
            </a:r>
            <a:r>
              <a:rPr lang="it-IT" dirty="0" smtClean="0"/>
              <a:t> </a:t>
            </a:r>
            <a:r>
              <a:rPr lang="it-IT" dirty="0" err="1" smtClean="0"/>
              <a:t>initiating</a:t>
            </a:r>
            <a:r>
              <a:rPr lang="it-IT" dirty="0" smtClean="0"/>
              <a:t> HIV care in an </a:t>
            </a:r>
            <a:r>
              <a:rPr lang="it-IT" dirty="0" err="1" smtClean="0"/>
              <a:t>outpatient</a:t>
            </a:r>
            <a:r>
              <a:rPr lang="it-IT" dirty="0" smtClean="0"/>
              <a:t> clinic in South Africa to investigate:</a:t>
            </a:r>
          </a:p>
          <a:p>
            <a:endParaRPr lang="it-IT" sz="2400" dirty="0" smtClean="0"/>
          </a:p>
          <a:p>
            <a:pPr marL="457200" lvl="1" indent="0">
              <a:buNone/>
            </a:pPr>
            <a:r>
              <a:rPr lang="it-IT" sz="2000" dirty="0" smtClean="0"/>
              <a:t>1) </a:t>
            </a:r>
            <a:r>
              <a:rPr lang="it-IT" sz="2000" dirty="0" err="1" smtClean="0"/>
              <a:t>prevalence</a:t>
            </a:r>
            <a:r>
              <a:rPr lang="it-IT" sz="2000" dirty="0" smtClean="0"/>
              <a:t> of </a:t>
            </a:r>
            <a:r>
              <a:rPr lang="it-IT" sz="2000" dirty="0" err="1" smtClean="0"/>
              <a:t>recent</a:t>
            </a:r>
            <a:r>
              <a:rPr lang="it-IT" sz="2000" dirty="0" smtClean="0"/>
              <a:t> </a:t>
            </a:r>
            <a:r>
              <a:rPr lang="it-IT" sz="2000" dirty="0" err="1" smtClean="0"/>
              <a:t>drug</a:t>
            </a:r>
            <a:r>
              <a:rPr lang="it-IT" sz="2000" dirty="0" smtClean="0"/>
              <a:t> use and </a:t>
            </a:r>
            <a:r>
              <a:rPr lang="it-IT" sz="2000" dirty="0" err="1" smtClean="0"/>
              <a:t>alcohol</a:t>
            </a:r>
            <a:r>
              <a:rPr lang="it-IT" sz="2000" dirty="0" smtClean="0"/>
              <a:t> use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err="1" smtClean="0"/>
              <a:t>cohort</a:t>
            </a:r>
            <a:r>
              <a:rPr lang="it-IT" sz="2000" dirty="0" smtClean="0"/>
              <a:t> entry (HIV test </a:t>
            </a:r>
            <a:r>
              <a:rPr lang="it-IT" sz="2000" dirty="0" err="1" smtClean="0"/>
              <a:t>visit</a:t>
            </a:r>
            <a:r>
              <a:rPr lang="it-IT" sz="2000" dirty="0" smtClean="0"/>
              <a:t>)</a:t>
            </a:r>
          </a:p>
          <a:p>
            <a:pPr marL="457200" lvl="1" indent="0">
              <a:buNone/>
            </a:pPr>
            <a:r>
              <a:rPr lang="it-IT" sz="2000" dirty="0" smtClean="0"/>
              <a:t>2) </a:t>
            </a:r>
            <a:r>
              <a:rPr lang="it-IT" sz="2000" dirty="0" err="1" smtClean="0"/>
              <a:t>effects</a:t>
            </a:r>
            <a:r>
              <a:rPr lang="it-IT" sz="2000" dirty="0" smtClean="0"/>
              <a:t> of </a:t>
            </a:r>
            <a:r>
              <a:rPr lang="it-IT" sz="2000" dirty="0" err="1" smtClean="0"/>
              <a:t>drug</a:t>
            </a:r>
            <a:r>
              <a:rPr lang="it-IT" sz="2000" dirty="0" smtClean="0"/>
              <a:t> use and </a:t>
            </a:r>
            <a:r>
              <a:rPr lang="it-IT" sz="2000" dirty="0" err="1" smtClean="0"/>
              <a:t>alcohol</a:t>
            </a:r>
            <a:r>
              <a:rPr lang="it-IT" sz="2000" dirty="0" smtClean="0"/>
              <a:t> use on care </a:t>
            </a:r>
            <a:r>
              <a:rPr lang="it-IT" sz="2000" dirty="0" err="1" smtClean="0"/>
              <a:t>cascade</a:t>
            </a:r>
            <a:r>
              <a:rPr lang="it-IT" sz="2000" dirty="0" smtClean="0"/>
              <a:t> </a:t>
            </a:r>
            <a:r>
              <a:rPr lang="it-IT" sz="2000" dirty="0" err="1" smtClean="0"/>
              <a:t>outcomes</a:t>
            </a:r>
            <a:r>
              <a:rPr lang="it-IT" sz="2000" dirty="0" smtClean="0"/>
              <a:t>:</a:t>
            </a:r>
          </a:p>
          <a:p>
            <a:pPr lvl="2"/>
            <a:r>
              <a:rPr lang="it-IT" sz="2600" dirty="0" smtClean="0"/>
              <a:t>ART </a:t>
            </a:r>
            <a:r>
              <a:rPr lang="it-IT" sz="2600" dirty="0" err="1" smtClean="0"/>
              <a:t>initiation</a:t>
            </a:r>
            <a:r>
              <a:rPr lang="it-IT" sz="2600" dirty="0" smtClean="0"/>
              <a:t> (</a:t>
            </a:r>
            <a:r>
              <a:rPr lang="it-IT" sz="2600" dirty="0" err="1" smtClean="0"/>
              <a:t>within</a:t>
            </a:r>
            <a:r>
              <a:rPr lang="it-IT" sz="2600" dirty="0" smtClean="0"/>
              <a:t> 12 </a:t>
            </a:r>
            <a:r>
              <a:rPr lang="it-IT" sz="2600" dirty="0" err="1" smtClean="0"/>
              <a:t>months</a:t>
            </a:r>
            <a:r>
              <a:rPr lang="it-IT" sz="2600" dirty="0" smtClean="0"/>
              <a:t> of </a:t>
            </a:r>
            <a:r>
              <a:rPr lang="it-IT" sz="2600" dirty="0" err="1" smtClean="0"/>
              <a:t>enrollment</a:t>
            </a:r>
            <a:r>
              <a:rPr lang="it-IT" sz="2600" dirty="0" smtClean="0"/>
              <a:t>)</a:t>
            </a:r>
          </a:p>
          <a:p>
            <a:pPr lvl="2"/>
            <a:r>
              <a:rPr lang="it-IT" sz="2600" dirty="0" err="1" smtClean="0"/>
              <a:t>Retention</a:t>
            </a:r>
            <a:r>
              <a:rPr lang="it-IT" sz="2600" dirty="0" smtClean="0"/>
              <a:t> in care (</a:t>
            </a:r>
            <a:r>
              <a:rPr lang="it-IT" sz="2600" dirty="0" err="1" smtClean="0"/>
              <a:t>visit</a:t>
            </a:r>
            <a:r>
              <a:rPr lang="it-IT" sz="2600" dirty="0" smtClean="0"/>
              <a:t> </a:t>
            </a:r>
            <a:r>
              <a:rPr lang="it-IT" sz="2600" dirty="0" err="1" smtClean="0"/>
              <a:t>attendance</a:t>
            </a:r>
            <a:r>
              <a:rPr lang="it-IT" sz="2600" dirty="0" smtClean="0"/>
              <a:t> </a:t>
            </a:r>
            <a:r>
              <a:rPr lang="it-IT" sz="2600" dirty="0" err="1" smtClean="0"/>
              <a:t>criteria</a:t>
            </a:r>
            <a:r>
              <a:rPr lang="it-IT" sz="2600" dirty="0" smtClean="0"/>
              <a:t> in 12 </a:t>
            </a:r>
            <a:r>
              <a:rPr lang="it-IT" sz="2600" dirty="0" err="1" smtClean="0"/>
              <a:t>months</a:t>
            </a:r>
            <a:r>
              <a:rPr lang="it-IT" sz="2600" dirty="0" smtClean="0"/>
              <a:t>)</a:t>
            </a:r>
          </a:p>
          <a:p>
            <a:pPr lvl="2"/>
            <a:r>
              <a:rPr lang="it-IT" sz="2600" dirty="0" err="1" smtClean="0"/>
              <a:t>Viral</a:t>
            </a:r>
            <a:r>
              <a:rPr lang="it-IT" sz="2600" dirty="0" smtClean="0"/>
              <a:t> </a:t>
            </a:r>
            <a:r>
              <a:rPr lang="it-IT" sz="2600" dirty="0" err="1" smtClean="0"/>
              <a:t>load</a:t>
            </a:r>
            <a:r>
              <a:rPr lang="it-IT" sz="2600" dirty="0" smtClean="0"/>
              <a:t> </a:t>
            </a:r>
            <a:r>
              <a:rPr lang="it-IT" sz="2600" dirty="0" err="1" smtClean="0"/>
              <a:t>suppression</a:t>
            </a:r>
            <a:r>
              <a:rPr lang="it-IT" sz="2600" dirty="0" smtClean="0"/>
              <a:t>: (</a:t>
            </a:r>
            <a:r>
              <a:rPr lang="it-IT" sz="2600" dirty="0" err="1" smtClean="0"/>
              <a:t>undetectable</a:t>
            </a:r>
            <a:r>
              <a:rPr lang="it-IT" sz="2600" dirty="0" smtClean="0"/>
              <a:t> </a:t>
            </a:r>
            <a:r>
              <a:rPr lang="it-IT" sz="2600" dirty="0" err="1" smtClean="0"/>
              <a:t>viral</a:t>
            </a:r>
            <a:r>
              <a:rPr lang="it-IT" sz="2600" dirty="0" smtClean="0"/>
              <a:t> </a:t>
            </a:r>
            <a:r>
              <a:rPr lang="it-IT" sz="2600" dirty="0" err="1" smtClean="0"/>
              <a:t>load</a:t>
            </a:r>
            <a:r>
              <a:rPr lang="it-IT" sz="2600" dirty="0" smtClean="0"/>
              <a:t> </a:t>
            </a:r>
            <a:r>
              <a:rPr lang="it-IT" sz="2600" dirty="0" err="1" smtClean="0"/>
              <a:t>recorded</a:t>
            </a:r>
            <a:r>
              <a:rPr lang="it-IT" sz="2600" dirty="0" smtClean="0"/>
              <a:t> &amp; no </a:t>
            </a:r>
            <a:r>
              <a:rPr lang="it-IT" sz="2600" dirty="0" err="1" smtClean="0"/>
              <a:t>subsequent</a:t>
            </a:r>
            <a:r>
              <a:rPr lang="it-IT" sz="2600" dirty="0" smtClean="0"/>
              <a:t> </a:t>
            </a:r>
            <a:r>
              <a:rPr lang="it-IT" sz="2600" dirty="0" err="1" smtClean="0"/>
              <a:t>detectable</a:t>
            </a:r>
            <a:r>
              <a:rPr lang="it-IT" sz="2600" dirty="0" smtClean="0"/>
              <a:t> </a:t>
            </a:r>
            <a:r>
              <a:rPr lang="it-IT" sz="2600" dirty="0" err="1" smtClean="0"/>
              <a:t>viral</a:t>
            </a:r>
            <a:r>
              <a:rPr lang="it-IT" sz="2600" dirty="0" smtClean="0"/>
              <a:t> </a:t>
            </a:r>
            <a:r>
              <a:rPr lang="it-IT" sz="2600" dirty="0" err="1" smtClean="0"/>
              <a:t>load</a:t>
            </a:r>
            <a:r>
              <a:rPr lang="it-IT" sz="2600" dirty="0" smtClean="0"/>
              <a:t> </a:t>
            </a:r>
            <a:r>
              <a:rPr lang="it-IT" sz="2600" dirty="0" err="1" smtClean="0"/>
              <a:t>within</a:t>
            </a:r>
            <a:r>
              <a:rPr lang="it-IT" sz="2600" dirty="0" smtClean="0"/>
              <a:t> 12 </a:t>
            </a:r>
            <a:r>
              <a:rPr lang="it-IT" sz="2600" dirty="0" err="1" smtClean="0"/>
              <a:t>months</a:t>
            </a:r>
            <a:r>
              <a:rPr lang="it-IT" sz="2600" dirty="0" smtClean="0"/>
              <a:t>)</a:t>
            </a:r>
          </a:p>
          <a:p>
            <a:pPr lvl="2"/>
            <a:r>
              <a:rPr lang="it-IT" sz="2600" dirty="0" smtClean="0"/>
              <a:t>Death: </a:t>
            </a:r>
            <a:r>
              <a:rPr lang="it-IT" sz="2600" dirty="0" err="1" smtClean="0"/>
              <a:t>verified</a:t>
            </a:r>
            <a:r>
              <a:rPr lang="it-IT" sz="2600" dirty="0" smtClean="0"/>
              <a:t> with </a:t>
            </a:r>
            <a:r>
              <a:rPr lang="it-IT" sz="2600" dirty="0" err="1" smtClean="0"/>
              <a:t>vital</a:t>
            </a:r>
            <a:r>
              <a:rPr lang="it-IT" sz="2600" dirty="0" smtClean="0"/>
              <a:t> status </a:t>
            </a:r>
            <a:r>
              <a:rPr lang="it-IT" sz="2600" dirty="0" err="1" smtClean="0"/>
              <a:t>registry</a:t>
            </a:r>
            <a:r>
              <a:rPr lang="it-IT" sz="2600" dirty="0" smtClean="0"/>
              <a:t>.</a:t>
            </a:r>
            <a:endParaRPr lang="en-US" sz="2600" dirty="0"/>
          </a:p>
        </p:txBody>
      </p:sp>
      <p:pic>
        <p:nvPicPr>
          <p:cNvPr id="5" name="Picture 4" descr="Macintosh HD:Users:pdrain:Desktop:itehmbalabantu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047" y="3876582"/>
            <a:ext cx="3116619" cy="212063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" name="Picture 5" descr="UNADJUSTEDNONRAW_thumb_16a8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0" t="35602" r="29719" b="45081"/>
          <a:stretch/>
        </p:blipFill>
        <p:spPr>
          <a:xfrm>
            <a:off x="8791268" y="1844639"/>
            <a:ext cx="3400732" cy="12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056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Alcohol use is highly prevalent, drug use uncommon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5" y="1019546"/>
            <a:ext cx="5656633" cy="192967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Between 2014-2017, N=2374 </a:t>
            </a:r>
            <a:r>
              <a:rPr lang="en-US" sz="2400" dirty="0" smtClean="0"/>
              <a:t>participants surveyed at cohort entry, self-reported drug and alcohol </a:t>
            </a:r>
          </a:p>
          <a:p>
            <a:pPr lvl="1"/>
            <a:r>
              <a:rPr lang="en-US" sz="2000" dirty="0" smtClean="0"/>
              <a:t>Any consumption within the past 30 days</a:t>
            </a:r>
          </a:p>
          <a:p>
            <a:pPr lvl="1"/>
            <a:r>
              <a:rPr lang="en-US" sz="2000" dirty="0" smtClean="0"/>
              <a:t>No consumption with in the past 30 days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54785686"/>
              </p:ext>
            </p:extLst>
          </p:nvPr>
        </p:nvGraphicFramePr>
        <p:xfrm>
          <a:off x="57074" y="2935111"/>
          <a:ext cx="5574179" cy="327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99896"/>
              </p:ext>
            </p:extLst>
          </p:nvPr>
        </p:nvGraphicFramePr>
        <p:xfrm>
          <a:off x="5631253" y="1093648"/>
          <a:ext cx="6577096" cy="511628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5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5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Cohort Participant</a:t>
                      </a:r>
                      <a:r>
                        <a:rPr lang="en-US" sz="1500" b="1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Trait</a:t>
                      </a: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Alcohol +</a:t>
                      </a:r>
                      <a:r>
                        <a:rPr lang="en-US" sz="1500" b="1" baseline="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(</a:t>
                      </a: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33%)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No Alcohol 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(</a:t>
                      </a: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67%)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5">
                <a:tc row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baseline="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Baseline </a:t>
                      </a:r>
                      <a:r>
                        <a:rPr lang="en-US" sz="15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Characteristics</a:t>
                      </a:r>
                      <a:endParaRPr lang="en-US" sz="1500" dirty="0" smtClean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 vert="vert27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Sex                                Male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502 (64%)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504 (32%)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Female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281 (36%)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1087 (68%)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Median Age (IQR)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31 (27-37)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31 (26-39)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Unemployed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416 (53%)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937 (59%)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079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&gt;=High school education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371 (47%)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707 (44%)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CD4 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(</a:t>
                      </a: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Median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,</a:t>
                      </a:r>
                      <a:r>
                        <a:rPr lang="en-US" sz="15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IQR)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328 (186-491)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314 (161-489)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Past 30 days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:</a:t>
                      </a:r>
                      <a:r>
                        <a:rPr lang="en-US" sz="15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5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No</a:t>
                      </a:r>
                      <a:r>
                        <a:rPr lang="en-US" sz="1500" b="1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drug use</a:t>
                      </a:r>
                      <a:endParaRPr lang="en-US" sz="15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673 (86%)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1544 (97%)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Marijuana</a:t>
                      </a:r>
                      <a:endParaRPr lang="en-US" sz="15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90 (11%)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36 (2%)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Other drug use</a:t>
                      </a:r>
                      <a:endParaRPr lang="en-US" sz="15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20 (3%)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11 (1%)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085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12 month outcomes</a:t>
                      </a:r>
                      <a:endParaRPr lang="en-US" sz="15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Initiated ART 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625 (80%)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1298 (82%)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341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VL suppressed 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(N</a:t>
                      </a: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=1419/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2376 VL recorded)</a:t>
                      </a:r>
                      <a:r>
                        <a:rPr lang="en-US" sz="15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</a:t>
                      </a:r>
                    </a:p>
                  </a:txBody>
                  <a:tcPr marL="68580" marR="1828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409 (88%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      </a:t>
                      </a:r>
                      <a:r>
                        <a:rPr lang="en-US" sz="1500" i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*(52%)</a:t>
                      </a:r>
                      <a:endParaRPr lang="en-US" sz="1500" i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861 (90%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      </a:t>
                      </a:r>
                      <a:r>
                        <a:rPr lang="en-US" sz="1500" i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*(54%)</a:t>
                      </a:r>
                      <a:endParaRPr lang="en-US" sz="1500" i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Exit status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:</a:t>
                      </a:r>
                      <a:r>
                        <a:rPr lang="en-US" sz="1500" baseline="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Retained </a:t>
                      </a: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 care 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493 (63%)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1084 (68%)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Transferred care 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69 (9%)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171 (11%)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Defaulted or </a:t>
                      </a: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LTFU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199 (25%)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271 (17%)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08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45720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Died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1828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22 (3%)</a:t>
                      </a:r>
                      <a:endParaRPr lang="en-US" sz="15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65 (4%)</a:t>
                      </a:r>
                      <a:endParaRPr lang="en-US" sz="15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64779" y="6140183"/>
            <a:ext cx="485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Arial"/>
                <a:cs typeface="Arial"/>
              </a:rPr>
              <a:t>*assumes VL not suppressed if VL not recorded</a:t>
            </a:r>
            <a:endParaRPr lang="en-US" sz="15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12"/>
            <a:ext cx="10972800" cy="12624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Baseline alcohol and drug use are associated with worse HIV care cascade outcomes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4" t="13014" r="10588" b="44155"/>
          <a:stretch/>
        </p:blipFill>
        <p:spPr>
          <a:xfrm>
            <a:off x="7182555" y="4433365"/>
            <a:ext cx="4239305" cy="162312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59447"/>
              </p:ext>
            </p:extLst>
          </p:nvPr>
        </p:nvGraphicFramePr>
        <p:xfrm>
          <a:off x="169332" y="1276225"/>
          <a:ext cx="12022669" cy="299944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7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1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00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Exposure</a:t>
                      </a:r>
                      <a:endParaRPr lang="en-US" sz="1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Adjusted* OR for HIV outcome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(95% CI)</a:t>
                      </a:r>
                    </a:p>
                    <a:p>
                      <a:pPr algn="ctr"/>
                      <a:r>
                        <a:rPr lang="en-US" sz="1800" b="0" dirty="0" smtClean="0"/>
                        <a:t>p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dirty="0" smtClean="0"/>
                        <a:t>value</a:t>
                      </a:r>
                      <a:endParaRPr lang="en-US" sz="18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0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Initiated</a:t>
                      </a:r>
                      <a:r>
                        <a:rPr lang="en-US" sz="1800" b="1" baseline="0" dirty="0" smtClean="0"/>
                        <a:t> ART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VL suppressed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VL suppressed**</a:t>
                      </a:r>
                      <a:endParaRPr lang="en-US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3200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Retained in care @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12M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LTFU or</a:t>
                      </a:r>
                      <a:r>
                        <a:rPr lang="en-US" sz="1800" b="1" baseline="0" dirty="0" smtClean="0"/>
                        <a:t> death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8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Alcohol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0.82 (0.65-1.03)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0.09</a:t>
                      </a:r>
                      <a:endParaRPr lang="en-US" sz="18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0.95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(0.65-1.40)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0.99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dirty="0" smtClean="0"/>
                        <a:t>(0.82-1.22)</a:t>
                      </a:r>
                    </a:p>
                    <a:p>
                      <a:pPr algn="ctr"/>
                      <a:r>
                        <a:rPr lang="en-US" sz="1800" i="1" dirty="0" smtClean="0"/>
                        <a:t>0.99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0.70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(0.55-0.89)</a:t>
                      </a:r>
                    </a:p>
                    <a:p>
                      <a:pPr algn="ctr"/>
                      <a:r>
                        <a:rPr lang="en-US" sz="1800" b="1" dirty="0" smtClean="0"/>
                        <a:t>0.004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1.29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(1.02-1.63) 0.03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2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Marijuana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0.73 (0.37-1.42)</a:t>
                      </a:r>
                    </a:p>
                    <a:p>
                      <a:pPr algn="ctr"/>
                      <a:r>
                        <a:rPr lang="en-US" sz="1800" dirty="0" smtClean="0"/>
                        <a:t>0.35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9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Other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drug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b="1" dirty="0" smtClean="0"/>
                        <a:t>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0.32 (0.11-0.92)</a:t>
                      </a:r>
                    </a:p>
                    <a:p>
                      <a:pPr algn="ctr"/>
                      <a:r>
                        <a:rPr lang="en-US" sz="1800" b="1" dirty="0" smtClean="0"/>
                        <a:t>0.03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48778" y="3190672"/>
            <a:ext cx="5568407" cy="83099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*Adjusted for age, sex, depression, socioeconomic status</a:t>
            </a:r>
            <a:endParaRPr lang="en-US" sz="1500" dirty="0" smtClean="0"/>
          </a:p>
          <a:p>
            <a:r>
              <a:rPr lang="en-US" sz="1500" i="1" dirty="0" smtClean="0"/>
              <a:t>**Sensitivity analysis assuming that anyone without a recorded VL was not suppressed </a:t>
            </a:r>
            <a:endParaRPr lang="en-US" sz="15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30889"/>
            <a:ext cx="71825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Limitations: Self-reported behaviors; limited intensity-of-use data may bias towards null; these likely underestimate true relationships/effects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Interventions to reduce alcohol and drug use may improve the HIV care cascade in South Africa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468557" y="5946008"/>
            <a:ext cx="0" cy="395110"/>
          </a:xfrm>
          <a:prstGeom prst="straightConnector1">
            <a:avLst/>
          </a:prstGeom>
          <a:ln w="38100" cmpd="sng">
            <a:solidFill>
              <a:srgbClr val="8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848625" y="5974230"/>
            <a:ext cx="0" cy="593150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254068" y="5939535"/>
            <a:ext cx="440268" cy="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1330330" y="5629893"/>
            <a:ext cx="644686" cy="20485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658602" y="5728550"/>
            <a:ext cx="0" cy="39511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414002" y="5993158"/>
            <a:ext cx="846830" cy="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87557" y="6242341"/>
            <a:ext cx="90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262772" y="6086139"/>
            <a:ext cx="90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509957" y="6440381"/>
            <a:ext cx="74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Drugs</a:t>
            </a:r>
            <a:endParaRPr lang="en-US" dirty="0"/>
          </a:p>
        </p:txBody>
      </p:sp>
      <p:sp>
        <p:nvSpPr>
          <p:cNvPr id="28" name="Curved Up Arrow 27"/>
          <p:cNvSpPr/>
          <p:nvPr/>
        </p:nvSpPr>
        <p:spPr>
          <a:xfrm rot="16200000">
            <a:off x="11187767" y="4741234"/>
            <a:ext cx="1065115" cy="779988"/>
          </a:xfrm>
          <a:prstGeom prst="curvedUpArrow">
            <a:avLst>
              <a:gd name="adj1" fmla="val 41707"/>
              <a:gd name="adj2" fmla="val 68278"/>
              <a:gd name="adj3" fmla="val 55146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831017">
            <a:off x="11252232" y="5216797"/>
            <a:ext cx="11793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Retention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37" y="274639"/>
            <a:ext cx="7346947" cy="810735"/>
          </a:xfrm>
        </p:spPr>
        <p:txBody>
          <a:bodyPr/>
          <a:lstStyle/>
          <a:p>
            <a:r>
              <a:rPr lang="en-US" dirty="0" smtClean="0"/>
              <a:t>Project Partners</a:t>
            </a:r>
            <a:endParaRPr lang="en-US" dirty="0"/>
          </a:p>
        </p:txBody>
      </p:sp>
      <p:pic>
        <p:nvPicPr>
          <p:cNvPr id="4" name="Picture 3" descr="Signature_Stacked_Purpl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5" y="2390892"/>
            <a:ext cx="1240984" cy="616488"/>
          </a:xfrm>
          <a:prstGeom prst="rect">
            <a:avLst/>
          </a:prstGeom>
        </p:spPr>
      </p:pic>
      <p:pic>
        <p:nvPicPr>
          <p:cNvPr id="6" name="Picture 5" descr="harvard_cfar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94" y="2611633"/>
            <a:ext cx="1334429" cy="621657"/>
          </a:xfrm>
          <a:prstGeom prst="rect">
            <a:avLst/>
          </a:prstGeom>
        </p:spPr>
      </p:pic>
      <p:pic>
        <p:nvPicPr>
          <p:cNvPr id="7" name="Picture 6" descr="ukzn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7" y="3327416"/>
            <a:ext cx="1905190" cy="696077"/>
          </a:xfrm>
          <a:prstGeom prst="rect">
            <a:avLst/>
          </a:prstGeom>
        </p:spPr>
      </p:pic>
      <p:pic>
        <p:nvPicPr>
          <p:cNvPr id="8" name="Picture 7" descr="AHF-LOGO-S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7" y="4153782"/>
            <a:ext cx="2102253" cy="414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629" y="1696298"/>
            <a:ext cx="3858946" cy="2461772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0" name="Picture 9" descr="ICRC_logo_squar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45" y="1318171"/>
            <a:ext cx="1352951" cy="104970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7388" y="2077480"/>
            <a:ext cx="668448" cy="6216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7388" y="2734668"/>
            <a:ext cx="1117568" cy="447028"/>
          </a:xfrm>
          <a:prstGeom prst="rect">
            <a:avLst/>
          </a:prstGeom>
        </p:spPr>
      </p:pic>
      <p:pic>
        <p:nvPicPr>
          <p:cNvPr id="13" name="Picture 12" descr="niaid logo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23" y="1152307"/>
            <a:ext cx="1323915" cy="389387"/>
          </a:xfrm>
          <a:prstGeom prst="rect">
            <a:avLst/>
          </a:prstGeom>
        </p:spPr>
      </p:pic>
      <p:pic>
        <p:nvPicPr>
          <p:cNvPr id="14" name="Picture 13" descr="NIH FIC 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33" y="1551862"/>
            <a:ext cx="2848961" cy="5043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6649" y="2091755"/>
            <a:ext cx="2152656" cy="477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0314" y="3254546"/>
            <a:ext cx="3191686" cy="4548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77190" y="1515248"/>
            <a:ext cx="3630142" cy="383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Principal Investigator</a:t>
            </a:r>
            <a:r>
              <a:rPr lang="en-US" dirty="0" smtClean="0"/>
              <a:t>: </a:t>
            </a:r>
          </a:p>
          <a:p>
            <a:r>
              <a:rPr lang="en-US" dirty="0" smtClean="0"/>
              <a:t>Paul Drain</a:t>
            </a:r>
          </a:p>
          <a:p>
            <a:endParaRPr lang="en-US" sz="1500" dirty="0" smtClean="0"/>
          </a:p>
          <a:p>
            <a:r>
              <a:rPr lang="en-US" b="1" dirty="0" smtClean="0"/>
              <a:t>UW Research Team:</a:t>
            </a:r>
          </a:p>
          <a:p>
            <a:r>
              <a:rPr lang="en-US" dirty="0" smtClean="0"/>
              <a:t>Sean </a:t>
            </a:r>
            <a:r>
              <a:rPr lang="en-US" dirty="0" err="1" smtClean="0"/>
              <a:t>Galagan</a:t>
            </a:r>
            <a:endParaRPr lang="en-US" dirty="0" smtClean="0"/>
          </a:p>
          <a:p>
            <a:r>
              <a:rPr lang="en-US" dirty="0" err="1" smtClean="0"/>
              <a:t>Meighan</a:t>
            </a:r>
            <a:r>
              <a:rPr lang="en-US" dirty="0" smtClean="0"/>
              <a:t> </a:t>
            </a:r>
            <a:r>
              <a:rPr lang="en-US" dirty="0" err="1" smtClean="0"/>
              <a:t>Krows</a:t>
            </a:r>
            <a:endParaRPr lang="en-US" dirty="0" smtClean="0"/>
          </a:p>
          <a:p>
            <a:endParaRPr lang="en-US" sz="1500" dirty="0"/>
          </a:p>
          <a:p>
            <a:r>
              <a:rPr lang="en-US" b="1" dirty="0" smtClean="0"/>
              <a:t>UKZN:</a:t>
            </a:r>
          </a:p>
          <a:p>
            <a:r>
              <a:rPr lang="en-US" dirty="0" smtClean="0"/>
              <a:t>Mohammed-</a:t>
            </a:r>
            <a:r>
              <a:rPr lang="en-US" dirty="0" err="1" smtClean="0"/>
              <a:t>Yunus</a:t>
            </a:r>
            <a:r>
              <a:rPr lang="en-US" dirty="0" smtClean="0"/>
              <a:t> </a:t>
            </a:r>
            <a:r>
              <a:rPr lang="en-US" dirty="0" err="1" smtClean="0"/>
              <a:t>Moosa</a:t>
            </a:r>
            <a:endParaRPr lang="en-US" dirty="0" smtClean="0"/>
          </a:p>
          <a:p>
            <a:endParaRPr lang="en-US" sz="1500" dirty="0"/>
          </a:p>
          <a:p>
            <a:r>
              <a:rPr lang="en-US" b="1" dirty="0" smtClean="0"/>
              <a:t>AHF:</a:t>
            </a:r>
          </a:p>
          <a:p>
            <a:r>
              <a:rPr lang="en-US" dirty="0" smtClean="0"/>
              <a:t>Sabina </a:t>
            </a:r>
            <a:r>
              <a:rPr lang="en-US" dirty="0" err="1" smtClean="0"/>
              <a:t>Govere</a:t>
            </a:r>
            <a:r>
              <a:rPr lang="en-US" dirty="0" smtClean="0"/>
              <a:t>, Project Coordinator</a:t>
            </a:r>
          </a:p>
          <a:p>
            <a:r>
              <a:rPr lang="en-US" dirty="0" smtClean="0"/>
              <a:t>Study Nurses</a:t>
            </a:r>
          </a:p>
          <a:p>
            <a:r>
              <a:rPr lang="en-US" dirty="0" smtClean="0"/>
              <a:t>Data Team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025494" y="274639"/>
            <a:ext cx="3558357" cy="81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22264" y="4995269"/>
            <a:ext cx="3634159" cy="923330"/>
          </a:xfrm>
          <a:prstGeom prst="rect">
            <a:avLst/>
          </a:prstGeom>
          <a:noFill/>
          <a:ln w="38100" cmpd="sng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are grateful to the clinic cohort participants and clinic staff for their participation and care in this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16444</TotalTime>
  <Words>710</Words>
  <Application>Microsoft Office PowerPoint</Application>
  <PresentationFormat>Widescreen</PresentationFormat>
  <Paragraphs>147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</vt:lpstr>
      <vt:lpstr>Franklin Gothic Book</vt:lpstr>
      <vt:lpstr>ＭＳ 明朝</vt:lpstr>
      <vt:lpstr>Raleway</vt:lpstr>
      <vt:lpstr>Times New Roman</vt:lpstr>
      <vt:lpstr>Wingdings</vt:lpstr>
      <vt:lpstr>AIDS 2016_Template</vt:lpstr>
      <vt:lpstr>PowerPoint Presentation</vt:lpstr>
      <vt:lpstr>Prevalence of recent alcohol and substance use in persons with HIV and associations with HIV care cascade outcomes in South Africa</vt:lpstr>
      <vt:lpstr>I have no conflicts of interest to declare</vt:lpstr>
      <vt:lpstr>What are the effects of drug and alcohol use on the HIV Care Cascade in South Africa?</vt:lpstr>
      <vt:lpstr>Alcohol use is highly prevalent, drug use uncommon</vt:lpstr>
      <vt:lpstr>Baseline alcohol and drug use are associated with worse HIV care cascade outcomes</vt:lpstr>
      <vt:lpstr>Project Partners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70</cp:revision>
  <cp:lastPrinted>2017-01-16T15:31:13Z</cp:lastPrinted>
  <dcterms:created xsi:type="dcterms:W3CDTF">2017-01-13T09:09:35Z</dcterms:created>
  <dcterms:modified xsi:type="dcterms:W3CDTF">2019-07-22T12:47:46Z</dcterms:modified>
</cp:coreProperties>
</file>